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76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4562-D26E-4E45-8347-90168F0950AB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2CFA0-842D-417D-AAAF-23750650414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9E3E-AE1F-4D37-93E8-356378EB1681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EC7DC-001E-44D1-B4C1-4BD640652C6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05FA0-2CBA-44E4-BA94-D5D6B5405586}" type="datetimeFigureOut">
              <a:rPr lang="ru-RU" smtClean="0"/>
              <a:t>05.02.2024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58B99-645E-408F-9721-9C88B15670E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nd\Downloads\&#1089;&#1090;&#1086;&#1103;&#1090;&#1100;%20&#1082;&#1086;&#1074;&#1073;&#1086;&#1081;&#129312;.mp4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Спойлеры: навстречу ветру - КОЛЕСА.ру – автомобильный журна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853707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55576" y="0"/>
            <a:ext cx="9073008" cy="4525963"/>
          </a:xfrm>
        </p:spPr>
        <p:txBody>
          <a:bodyPr>
            <a:noAutofit/>
          </a:bodyPr>
          <a:lstStyle/>
          <a:p>
            <a:r>
              <a:rPr lang="ru-RU" sz="12000" b="1" i="1" u="sng" dirty="0" smtClean="0"/>
              <a:t>СПОЙЛЕРЫ</a:t>
            </a:r>
            <a:endParaRPr lang="ru-RU" sz="120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ультфильм смешной зеленый военный танк | Премиум векторы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0"/>
            <a:ext cx="5962650" cy="360997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96552" y="3501008"/>
            <a:ext cx="7772400" cy="1470025"/>
          </a:xfrm>
        </p:spPr>
        <p:txBody>
          <a:bodyPr/>
          <a:lstStyle/>
          <a:p>
            <a:r>
              <a:rPr lang="ru-RU" dirty="0" smtClean="0"/>
              <a:t>БЕЗОПАСНОСТЬ ВОДИТЕЛЯ.</a:t>
            </a:r>
            <a:endParaRPr lang="ru-RU" dirty="0"/>
          </a:p>
        </p:txBody>
      </p:sp>
      <p:pic>
        <p:nvPicPr>
          <p:cNvPr id="1028" name="Picture 4" descr="Урок ПДД 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36912"/>
            <a:ext cx="9144000" cy="42210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0"/>
            <a:ext cx="9181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Управление любым транспортным средствам - это всегда ответственность, и не только за себя, но и за других участников дорожного движения - пассажиров, пешеходов, а также других водителей. Каждый должен понимать это, твёрдо знать и соблюдать Правила дорожного движения.</a:t>
            </a:r>
            <a:endParaRPr lang="ru-RU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1.11354 -0.0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" y="-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ПДД для велосипедистов (краткая версия) — VELOMANIA.r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4581128"/>
            <a:ext cx="5005049" cy="3096344"/>
          </a:xfrm>
          <a:prstGeom prst="rect">
            <a:avLst/>
          </a:prstGeom>
          <a:noFill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521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2267744" y="-171400"/>
            <a:ext cx="68762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Правила для велосипедистов младше 14 лет и старше 14 лет, чем они отличаются?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/>
              <a:t>Д</a:t>
            </a:r>
            <a:r>
              <a:rPr lang="ru-RU" sz="2400" dirty="0" smtClean="0"/>
              <a:t>о 14 лет нельзя выезжать на проезжую часть </a:t>
            </a:r>
          </a:p>
          <a:p>
            <a:r>
              <a:rPr lang="ru-RU" sz="2400" dirty="0" smtClean="0"/>
              <a:t>дороги =</a:t>
            </a:r>
            <a:r>
              <a:rPr lang="en-US" sz="2400" dirty="0" smtClean="0"/>
              <a:t>&gt; </a:t>
            </a:r>
            <a:r>
              <a:rPr lang="ru-RU" sz="2400" dirty="0" smtClean="0"/>
              <a:t>велодорожки.</a:t>
            </a:r>
          </a:p>
          <a:p>
            <a:endParaRPr lang="ru-RU" sz="2400" dirty="0" smtClean="0"/>
          </a:p>
          <a:p>
            <a:r>
              <a:rPr lang="ru-RU" sz="2400" dirty="0" smtClean="0"/>
              <a:t>При 14+</a:t>
            </a:r>
          </a:p>
          <a:p>
            <a:endParaRPr lang="ru-RU" sz="2400" dirty="0"/>
          </a:p>
          <a:p>
            <a:r>
              <a:rPr lang="ru-RU" sz="2400" dirty="0" smtClean="0"/>
              <a:t>По правому краю дороги, если: Нету дорожки</a:t>
            </a:r>
          </a:p>
          <a:p>
            <a:r>
              <a:rPr lang="ru-RU" sz="2400" dirty="0"/>
              <a:t>	</a:t>
            </a:r>
            <a:r>
              <a:rPr lang="ru-RU" sz="2400" dirty="0" smtClean="0"/>
              <a:t>			       Ширина 1м+</a:t>
            </a:r>
          </a:p>
          <a:p>
            <a:r>
              <a:rPr lang="ru-RU" sz="2400" dirty="0"/>
              <a:t>	</a:t>
            </a:r>
            <a:r>
              <a:rPr lang="ru-RU" sz="2400" dirty="0" smtClean="0"/>
              <a:t>			       Колонна</a:t>
            </a:r>
          </a:p>
          <a:p>
            <a:r>
              <a:rPr lang="ru-RU" sz="2400" dirty="0" smtClean="0"/>
              <a:t>Нет возможности по краю дороги </a:t>
            </a:r>
            <a:r>
              <a:rPr lang="en-US" sz="2400" dirty="0" smtClean="0"/>
              <a:t>=&gt; </a:t>
            </a:r>
            <a:r>
              <a:rPr lang="ru-RU" sz="2400" dirty="0" smtClean="0"/>
              <a:t>по обочине.</a:t>
            </a:r>
            <a:endParaRPr lang="ru-RU" sz="2400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0.17824 C 0.00295 0.09815 0.01441 0.01898 -0.01042 -0.03565 C -0.03455 -0.09051 -0.09844 -0.12986 -0.15278 -0.14907 C -0.20712 -0.16806 -0.25573 -0.15116 -0.33559 -0.15231 C -0.41528 -0.15324 -0.52292 -0.15486 -0.63038 -0.1555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1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21088"/>
            <a:ext cx="626661" cy="21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Группа 10"/>
          <p:cNvGrpSpPr/>
          <p:nvPr/>
        </p:nvGrpSpPr>
        <p:grpSpPr>
          <a:xfrm>
            <a:off x="-4429000" y="0"/>
            <a:ext cx="13573000" cy="6877273"/>
            <a:chOff x="-4429000" y="0"/>
            <a:chExt cx="13573000" cy="6877273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-4429000" y="0"/>
              <a:ext cx="13573000" cy="6877273"/>
              <a:chOff x="-4429000" y="0"/>
              <a:chExt cx="13573000" cy="6877273"/>
            </a:xfrm>
          </p:grpSpPr>
          <p:pic>
            <p:nvPicPr>
              <p:cNvPr id="18437" name="Picture 5" descr="Райан Гослинг на велосипеде» — создано в Шедевруме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429000" y="0"/>
                <a:ext cx="6877272" cy="6877273"/>
              </a:xfrm>
              <a:prstGeom prst="rect">
                <a:avLst/>
              </a:prstGeom>
              <a:noFill/>
            </p:spPr>
          </p:pic>
          <p:sp>
            <p:nvSpPr>
              <p:cNvPr id="7" name="Прямоугольник 6"/>
              <p:cNvSpPr/>
              <p:nvPr/>
            </p:nvSpPr>
            <p:spPr>
              <a:xfrm>
                <a:off x="2411760" y="0"/>
                <a:ext cx="6732240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Прямоугольник 9"/>
            <p:cNvSpPr/>
            <p:nvPr/>
          </p:nvSpPr>
          <p:spPr>
            <a:xfrm>
              <a:off x="2483768" y="0"/>
              <a:ext cx="6660232" cy="686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b="1" dirty="0" smtClean="0"/>
                <a:t>Важно помнить также и о запретах, касающихся велосипедистов. При движении на велосипеде запрещается:</a:t>
              </a:r>
            </a:p>
            <a:p>
              <a:r>
                <a:rPr lang="ru-RU" sz="2000" b="1" dirty="0" smtClean="0"/>
                <a:t>– управлять велосипедом, не держась за руль хотя бы одной рукой (за исключением показа сигналов поворота или остановки) и без рук;</a:t>
              </a:r>
            </a:p>
            <a:p>
              <a:endParaRPr lang="ru-RU" sz="2000" b="1" dirty="0" smtClean="0"/>
            </a:p>
            <a:p>
              <a:r>
                <a:rPr lang="ru-RU" sz="2000" b="1" dirty="0" smtClean="0"/>
                <a:t>– перевозить груз, который выступает более чем на 0,5 м по длине или ширине за габариты, или груз, мешающий управлению;</a:t>
              </a:r>
            </a:p>
            <a:p>
              <a:endParaRPr lang="ru-RU" sz="2000" b="1" dirty="0" smtClean="0"/>
            </a:p>
            <a:p>
              <a:r>
                <a:rPr lang="ru-RU" sz="2000" b="1" dirty="0" smtClean="0"/>
                <a:t>– перевозить пассажиров, если это не предусмотрено конструкцией транспортного средства;</a:t>
              </a:r>
            </a:p>
            <a:p>
              <a:endParaRPr lang="ru-RU" sz="2000" b="1" dirty="0" smtClean="0"/>
            </a:p>
            <a:p>
              <a:r>
                <a:rPr lang="ru-RU" sz="2000" b="1" dirty="0" smtClean="0"/>
                <a:t>– перевозить детей до 7 лет при отсутствии специально оборудованных для них мест;</a:t>
              </a:r>
            </a:p>
            <a:p>
              <a:endParaRPr lang="ru-RU" sz="2000" b="1" dirty="0" smtClean="0"/>
            </a:p>
            <a:p>
              <a:r>
                <a:rPr lang="ru-RU" sz="2000" b="1" dirty="0" smtClean="0"/>
                <a:t>– поворачивать налево или разворачиваться на дорогах с трамвайным движением и на дорогах, имеющих более одной полосы для движения в данном направлении;</a:t>
              </a:r>
            </a:p>
            <a:p>
              <a:endParaRPr lang="ru-RU" sz="2000" b="1" dirty="0" smtClean="0"/>
            </a:p>
            <a:p>
              <a:r>
                <a:rPr lang="ru-RU" sz="2000" b="1" dirty="0" smtClean="0"/>
                <a:t>– пересекать дорогу по пешеходным переходам.</a:t>
              </a:r>
              <a:endParaRPr lang="ru-RU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022E-16 L 0.45799 -0.3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-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8435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ru-RU" sz="6000" b="1" dirty="0" smtClean="0"/>
              <a:t>Сигналы велосипедистов</a:t>
            </a:r>
            <a:endParaRPr lang="ru-RU" sz="6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 descr="Сигналы велосипедиста Во время передвижения по трассе, транспортные  средства — автомобили, автобусы и другие.. | ВКонтакт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509801"/>
          </a:xfrm>
          <a:prstGeom prst="rect">
            <a:avLst/>
          </a:prstGeom>
          <a:noFill/>
        </p:spPr>
      </p:pic>
      <p:pic>
        <p:nvPicPr>
          <p:cNvPr id="19460" name="Picture 4" descr="Необычный гусь рассмешил пользователей сети и стал мемом: Мемы: Интернет и  СМИ: Lenta.r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09320"/>
            <a:ext cx="9144000" cy="548680"/>
          </a:xfrm>
          <a:prstGeom prst="rect">
            <a:avLst/>
          </a:prstGeom>
          <a:noFill/>
        </p:spPr>
      </p:pic>
      <p:grpSp>
        <p:nvGrpSpPr>
          <p:cNvPr id="8" name="Группа 7"/>
          <p:cNvGrpSpPr/>
          <p:nvPr/>
        </p:nvGrpSpPr>
        <p:grpSpPr>
          <a:xfrm>
            <a:off x="-396552" y="-1179512"/>
            <a:ext cx="9540552" cy="9523413"/>
            <a:chOff x="-396552" y="-1179512"/>
            <a:chExt cx="9540552" cy="9523413"/>
          </a:xfrm>
        </p:grpSpPr>
        <p:pic>
          <p:nvPicPr>
            <p:cNvPr id="1946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379413" y="-1179512"/>
              <a:ext cx="9523413" cy="9523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2" name="Picture 6" descr="Дорожные знаки для велосипедистов | Юридическая помощь автомобилиста | Дзен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396552" y="1628801"/>
              <a:ext cx="9540552" cy="52292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>
            <a:noAutofit/>
          </a:bodyPr>
          <a:lstStyle/>
          <a:p>
            <a:r>
              <a:rPr lang="ru-RU" b="1" smtClean="0"/>
              <a:t>Какими транспортными средствами </a:t>
            </a:r>
            <a:r>
              <a:rPr lang="ru-RU" b="1" dirty="0" smtClean="0"/>
              <a:t>можно управлять с 16 лет?</a:t>
            </a:r>
            <a:endParaRPr lang="ru-RU" b="1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 descr="Категория А1 водительских прав, что означает, как получить? чем можно  управлят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429000" y="1340768"/>
            <a:ext cx="18074008" cy="5517232"/>
          </a:xfrm>
          <a:prstGeom prst="rect">
            <a:avLst/>
          </a:prstGeom>
          <a:noFill/>
        </p:spPr>
      </p:pic>
      <p:sp>
        <p:nvSpPr>
          <p:cNvPr id="20486" name="AutoShape 6" descr="Унисекс Новый Смешной Юмористический Знак Вопроса Стрелка Символ Заколки  Шпилька Волос Аксессуары Прекрасный Косплей Зажим Для Волос От 1 858 руб. |  DHg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88" name="AutoShape 8" descr="Унисекс Новый Смешной Юмористический Знак Вопроса Стрелка Символ Заколки  Шпилька Волос Аксессуары Прекрасный Косплей Зажим Для Волос От 1 858 руб. |  DHg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90" name="AutoShape 10" descr="Унисекс Новый Смешной Юмористический Знак Вопроса Стрелка Символ Заколки  Шпилька Волос Аксессуары Прекрасный Косплей Зажим Для Волос От 1 858 руб. |  DHg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492" name="AutoShape 12" descr="Унисекс Новый Смешной Юмористический Знак Вопроса Стрелка Символ Заколки  Шпилька Волос Аксессуары Прекрасный Косплей Зажим Для Волос От 1 858 руб. |  DHg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0" y="0"/>
              <a:ext cx="91440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7200" b="1" dirty="0" smtClean="0"/>
                <a:t>НО КТО ЖЕ ТАКОЙ ВОДИТЕЛЬ??????????</a:t>
              </a:r>
              <a:endParaRPr lang="ru-RU" sz="7200" b="1" dirty="0"/>
            </a:p>
          </p:txBody>
        </p:sp>
        <p:pic>
          <p:nvPicPr>
            <p:cNvPr id="20493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13060"/>
              <a:ext cx="9144000" cy="4744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Фотография на тему Человечки держат стрелку, направленную вниз | PressFot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3855237">
            <a:off x="-663921" y="3749108"/>
            <a:ext cx="5063498" cy="2278575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Водитель - </a:t>
            </a:r>
          </a:p>
          <a:p>
            <a:r>
              <a:rPr lang="ru-RU" sz="2400" dirty="0" smtClean="0"/>
              <a:t>1 - лицо, управляющее транспортным средством (механическим или немеханическим), будь то автомобиль, мотоцикл, трамвай, троллейбус, трактор, гужевая повозка, мопед или велосипед;</a:t>
            </a:r>
          </a:p>
          <a:p>
            <a:r>
              <a:rPr lang="ru-RU" sz="2400" dirty="0" smtClean="0"/>
              <a:t>2 - лицо, обучающее управлению транспортным средством;</a:t>
            </a:r>
          </a:p>
          <a:p>
            <a:r>
              <a:rPr lang="ru-RU" sz="2400" dirty="0" smtClean="0"/>
              <a:t>3 - погонщик, ведущий по дороге вьючных, верховых животных или стадо.</a:t>
            </a:r>
            <a:endParaRPr lang="ru-RU" sz="2400" dirty="0"/>
          </a:p>
        </p:txBody>
      </p:sp>
      <p:pic>
        <p:nvPicPr>
          <p:cNvPr id="21506" name="Picture 2" descr="Содержание гусей на водоёмах и пастбищах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417844"/>
            <a:ext cx="5004048" cy="444015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2069643">
            <a:off x="1716052" y="331646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СТАДО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10" name="Picture 6" descr="Права водителя категорий B, C, D, E, M, А и д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grpSp>
        <p:nvGrpSpPr>
          <p:cNvPr id="14" name="Группа 13"/>
          <p:cNvGrpSpPr/>
          <p:nvPr/>
        </p:nvGrpSpPr>
        <p:grpSpPr>
          <a:xfrm>
            <a:off x="0" y="-1"/>
            <a:ext cx="9144000" cy="6858001"/>
            <a:chOff x="0" y="-1"/>
            <a:chExt cx="9144000" cy="6858001"/>
          </a:xfrm>
        </p:grpSpPr>
        <p:pic>
          <p:nvPicPr>
            <p:cNvPr id="21512" name="Picture 8" descr="Ребенок в игрушечном танке | Премиум Фото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-1"/>
              <a:ext cx="9144000" cy="6858001"/>
            </a:xfrm>
            <a:prstGeom prst="rect">
              <a:avLst/>
            </a:prstGeom>
            <a:noFill/>
          </p:spPr>
        </p:pic>
        <p:sp>
          <p:nvSpPr>
            <p:cNvPr id="13" name="Прямоугольник с двумя скругленными противолежащими углами 12"/>
            <p:cNvSpPr/>
            <p:nvPr/>
          </p:nvSpPr>
          <p:spPr>
            <a:xfrm>
              <a:off x="0" y="188640"/>
              <a:ext cx="9144000" cy="1152128"/>
            </a:xfrm>
            <a:prstGeom prst="round2Diag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 dirty="0" smtClean="0">
                  <a:solidFill>
                    <a:schemeClr val="tx1"/>
                  </a:solidFill>
                </a:rPr>
                <a:t>С какого возраста можно управлять велосипедом?</a:t>
              </a:r>
              <a:endParaRPr lang="ru-RU" sz="4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0" y="188640"/>
            <a:ext cx="9144000" cy="1152128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Пока ребенку не исполнится семь лет, согласно закону, кататься можно исключительно в сопровождении родителей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5 of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23157">
            <a:off x="90639" y="-42243"/>
            <a:ext cx="3779912" cy="1864430"/>
          </a:xfrm>
          <a:prstGeom prst="rect">
            <a:avLst/>
          </a:prstGeom>
          <a:noFill/>
        </p:spPr>
      </p:pic>
      <p:pic>
        <p:nvPicPr>
          <p:cNvPr id="4" name="стоять ковбой🤠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1430778"/>
            <a:ext cx="9144000" cy="542722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1" dirty="0" smtClean="0"/>
              <a:t>ВСЕМ СПАСИБО ЗА ВНИМАНИЕ!!!</a:t>
            </a:r>
            <a:endParaRPr lang="ru-RU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313</Words>
  <Application>Microsoft Office PowerPoint</Application>
  <PresentationFormat>Экран (4:3)</PresentationFormat>
  <Paragraphs>36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БЕЗОПАСНОСТЬ ВОДИТЕЛЯ.</vt:lpstr>
      <vt:lpstr>Слайд 3</vt:lpstr>
      <vt:lpstr>Слайд 4</vt:lpstr>
      <vt:lpstr>Сигналы велосипедистов</vt:lpstr>
      <vt:lpstr>Какими транспортными средствами можно управлять с 16 лет?</vt:lpstr>
      <vt:lpstr>Слайд 7</vt:lpstr>
      <vt:lpstr>ВСЕМ СПАСИБО ЗА ВНИМАНИЕ!!!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And</dc:creator>
  <cp:lastModifiedBy>And</cp:lastModifiedBy>
  <cp:revision>12</cp:revision>
  <dcterms:created xsi:type="dcterms:W3CDTF">2024-02-05T15:53:18Z</dcterms:created>
  <dcterms:modified xsi:type="dcterms:W3CDTF">2024-02-05T17:49:10Z</dcterms:modified>
</cp:coreProperties>
</file>